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0101" autoAdjust="0"/>
  </p:normalViewPr>
  <p:slideViewPr>
    <p:cSldViewPr snapToGrid="0">
      <p:cViewPr varScale="1">
        <p:scale>
          <a:sx n="68" d="100"/>
          <a:sy n="68" d="100"/>
        </p:scale>
        <p:origin x="1262" y="67"/>
      </p:cViewPr>
      <p:guideLst/>
    </p:cSldViewPr>
  </p:slideViewPr>
  <p:notesTextViewPr>
    <p:cViewPr>
      <p:scale>
        <a:sx n="1" d="1"/>
        <a:sy n="1" d="1"/>
      </p:scale>
      <p:origin x="0" y="-59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BD535D-1557-432E-864D-82E50061AD75}" type="datetimeFigureOut">
              <a:rPr kumimoji="1" lang="ja-JP" altLang="en-US" smtClean="0"/>
              <a:t>2024/1/30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6DF334-55B5-4B7F-9141-E1DC254F8754}" type="slidenum">
              <a:rPr kumimoji="1" lang="ja-JP" altLang="en-US" smtClean="0"/>
              <a:t>‹#›</a:t>
            </a:fld>
            <a:endParaRPr kumimoji="1" lang="ja-JP" altLang="en-US"/>
          </a:p>
        </p:txBody>
      </p:sp>
    </p:spTree>
    <p:extLst>
      <p:ext uri="{BB962C8B-B14F-4D97-AF65-F5344CB8AC3E}">
        <p14:creationId xmlns:p14="http://schemas.microsoft.com/office/powerpoint/2010/main" val="135639863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これまで、建設工事に関する金額入り工事設計書や数量計算書など</a:t>
            </a:r>
            <a:r>
              <a:rPr lang="ja-JP" altLang="en-US" dirty="0"/>
              <a:t>、いわゆる工事設計書等の請求につきましては、情報公開制度により行っておりましたが、左の表、「</a:t>
            </a:r>
            <a:r>
              <a:rPr kumimoji="1" lang="ja-JP" altLang="en-US" sz="1200" dirty="0">
                <a:latin typeface="Meiryo UI" panose="020B0604030504040204" pitchFamily="50" charset="-128"/>
                <a:ea typeface="Meiryo UI" panose="020B0604030504040204" pitchFamily="50" charset="-128"/>
              </a:rPr>
              <a:t>情報公開請求における工事設計書等の件数」に記載してありますように、</a:t>
            </a:r>
            <a:r>
              <a:rPr lang="ja-JP" altLang="en-US" dirty="0"/>
              <a:t>平成３１年度以降増加しており、事務の負担となっております。このことは、他市においても同様に工事設計書の請求の増加が見られまして、埼玉県内の情報公開事務研究会において課題となっておりました。</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　そこで、本市では、工事設計書等を情報公開制度から情報提供として対応している自治体に聞き取り調査をしました。資料右側に記載してある自治体が工事設計書を情報提供しているところです。そして、</a:t>
            </a:r>
            <a:r>
              <a:rPr kumimoji="1" lang="ja-JP" altLang="en-US" sz="1200" dirty="0">
                <a:latin typeface="Meiryo UI" panose="020B0604030504040204" pitchFamily="50" charset="-128"/>
                <a:ea typeface="Meiryo UI" panose="020B0604030504040204" pitchFamily="50" charset="-128"/>
              </a:rPr>
              <a:t>行政文書公開制度から情報提供制度へ切り替えるため、</a:t>
            </a:r>
            <a:r>
              <a:rPr lang="ja-JP" altLang="en-US" dirty="0"/>
              <a:t>本市の</a:t>
            </a:r>
            <a:r>
              <a:rPr lang="ja-JP" altLang="en-US" sz="1200" dirty="0">
                <a:solidFill>
                  <a:srgbClr val="333333"/>
                </a:solidFill>
                <a:latin typeface="Hiragino Kaku Gothic ProN"/>
              </a:rPr>
              <a:t>工事担当課と</a:t>
            </a:r>
            <a:r>
              <a:rPr kumimoji="1" lang="ja-JP" altLang="en-US" sz="1200" dirty="0">
                <a:solidFill>
                  <a:srgbClr val="333333"/>
                </a:solidFill>
                <a:latin typeface="Meiryo UI" panose="020B0604030504040204" pitchFamily="50" charset="-128"/>
                <a:ea typeface="Meiryo UI" panose="020B0604030504040204" pitchFamily="50" charset="-128"/>
              </a:rPr>
              <a:t>協議を行いました。</a:t>
            </a:r>
            <a:r>
              <a:rPr lang="ja-JP" altLang="en-US" sz="1200" dirty="0">
                <a:solidFill>
                  <a:srgbClr val="333333"/>
                </a:solidFill>
                <a:latin typeface="Hiragino Kaku Gothic ProN"/>
              </a:rPr>
              <a:t>資料、真ん中に記載してありますように、従前の情報公開での対応では、事務負担の増加や紙の消費、それから他の自治体とのサービス格差などの問題があり、それらを解決するために、工事担当課と協議を重ね、</a:t>
            </a:r>
            <a:r>
              <a:rPr lang="ja-JP" altLang="en-US" sz="1200" b="0" i="0" dirty="0">
                <a:solidFill>
                  <a:srgbClr val="FF0000"/>
                </a:solidFill>
                <a:effectLst/>
                <a:latin typeface="Hiragino Kaku Gothic ProN"/>
              </a:rPr>
              <a:t>事務の負担軽減</a:t>
            </a:r>
            <a:r>
              <a:rPr lang="ja-JP" altLang="en-US" sz="1200" b="0" dirty="0">
                <a:solidFill>
                  <a:srgbClr val="FF0000"/>
                </a:solidFill>
                <a:latin typeface="Hiragino Kaku Gothic ProN"/>
              </a:rPr>
              <a:t>・市政の透明化及び</a:t>
            </a:r>
            <a:r>
              <a:rPr lang="ja-JP" altLang="en-US" sz="1200" b="0" i="0" dirty="0">
                <a:solidFill>
                  <a:srgbClr val="FF0000"/>
                </a:solidFill>
                <a:effectLst/>
                <a:latin typeface="Hiragino Kaku Gothic ProN"/>
              </a:rPr>
              <a:t>ペーパレスの推進を図るため、本日お配りした「</a:t>
            </a:r>
            <a:r>
              <a:rPr lang="ja-JP" altLang="en-US" sz="1200" b="0" dirty="0">
                <a:solidFill>
                  <a:srgbClr val="333333"/>
                </a:solidFill>
                <a:latin typeface="Hiragino Kaku Gothic ProN"/>
              </a:rPr>
              <a:t>上尾市工事設計書等の情報提供に関する要領</a:t>
            </a:r>
            <a:r>
              <a:rPr lang="ja-JP" altLang="en-US" sz="1200" b="0" i="0" dirty="0">
                <a:solidFill>
                  <a:srgbClr val="FF0000"/>
                </a:solidFill>
                <a:effectLst/>
                <a:latin typeface="Hiragino Kaku Gothic ProN"/>
              </a:rPr>
              <a:t>」を定め、情報提供で対応することになりました。なお、運用開始は２月１日（昨日）からでございます。</a:t>
            </a:r>
            <a:endParaRPr lang="en-US" altLang="ja-JP" sz="1200" dirty="0">
              <a:solidFill>
                <a:srgbClr val="333333"/>
              </a:solidFill>
              <a:latin typeface="Hiragino Kaku Gothic ProN"/>
            </a:endParaRPr>
          </a:p>
          <a:p>
            <a:r>
              <a:rPr lang="ja-JP" altLang="en-US" sz="1200" dirty="0">
                <a:solidFill>
                  <a:srgbClr val="333333"/>
                </a:solidFill>
                <a:latin typeface="Hiragino Kaku Gothic ProN"/>
              </a:rPr>
              <a:t>　これまでの大きな違いは、情報公開請求では、担当課で公開文書を特定し、それを総務課の職員が確認していましたが、情報提供では総務課の確認は不要となるため、資料を提供するまでの時間が短縮されます。また、紙の申請をなくし、原則、電子申請で受付し、電子データで資料を提供することになりますので、手続きの簡素化が図られます。</a:t>
            </a:r>
            <a:endParaRPr lang="en-US" altLang="ja-JP" sz="1200" dirty="0">
              <a:solidFill>
                <a:srgbClr val="333333"/>
              </a:solidFill>
              <a:latin typeface="Hiragino Kaku Gothic ProN"/>
            </a:endParaRPr>
          </a:p>
          <a:p>
            <a:pPr algn="just"/>
            <a:r>
              <a:rPr lang="ja-JP" altLang="en-US" sz="1200" dirty="0">
                <a:solidFill>
                  <a:srgbClr val="333333"/>
                </a:solidFill>
                <a:latin typeface="Hiragino Kaku Gothic ProN"/>
              </a:rPr>
              <a:t>　これは、</a:t>
            </a:r>
            <a:r>
              <a:rPr lang="ja-JP" altLang="en-US" dirty="0"/>
              <a:t>春日部市の事例を参考にしたもので、工事設計書の請求は、ほとんどが入札業者であり、春日部市では電子申請での申出が</a:t>
            </a:r>
            <a:r>
              <a:rPr lang="en-US" altLang="ja-JP" dirty="0"/>
              <a:t>10</a:t>
            </a:r>
            <a:r>
              <a:rPr lang="ja-JP" altLang="en-US" dirty="0"/>
              <a:t>割であることから、本市でも電子申請で受付することにしました。</a:t>
            </a:r>
            <a:r>
              <a:rPr lang="ja-JP" altLang="ja-JP" sz="1800" kern="100" dirty="0">
                <a:effectLst/>
                <a:latin typeface="ＭＳ 明朝" panose="02020609040205080304" pitchFamily="17" charset="-128"/>
                <a:ea typeface="ＭＳ ゴシック" panose="020B0609070205080204" pitchFamily="49" charset="-128"/>
                <a:cs typeface="Times New Roman" panose="02020603050405020304" pitchFamily="18" charset="0"/>
              </a:rPr>
              <a:t>もちろん、電子申請ができない方に対しましては、これまでどおり紙にコピーしたものを提供いたしますが、電子申請を前提に市民にはお伝えいたします。</a:t>
            </a:r>
            <a:endParaRPr lang="en-US" altLang="ja-JP" sz="18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pPr algn="just"/>
            <a:r>
              <a:rPr lang="ja-JP" altLang="en-US" sz="1800" kern="100">
                <a:effectLst/>
                <a:latin typeface="ＭＳ 明朝" panose="02020609040205080304" pitchFamily="17" charset="-128"/>
                <a:ea typeface="ＭＳ 明朝" panose="02020609040205080304" pitchFamily="17" charset="-128"/>
                <a:cs typeface="Times New Roman" panose="02020603050405020304" pitchFamily="18" charset="0"/>
              </a:rPr>
              <a:t>　</a:t>
            </a:r>
            <a:r>
              <a:rPr lang="ja-JP" altLang="ja-JP" sz="1800" kern="100">
                <a:effectLst/>
                <a:latin typeface="ＭＳ 明朝" panose="02020609040205080304" pitchFamily="17" charset="-128"/>
                <a:ea typeface="ＭＳ ゴシック" panose="020B0609070205080204" pitchFamily="49" charset="-128"/>
                <a:cs typeface="Times New Roman" panose="02020603050405020304" pitchFamily="18" charset="0"/>
              </a:rPr>
              <a:t>工事</a:t>
            </a:r>
            <a:r>
              <a:rPr lang="ja-JP" altLang="ja-JP" sz="1800" kern="100" dirty="0">
                <a:effectLst/>
                <a:latin typeface="ＭＳ 明朝" panose="02020609040205080304" pitchFamily="17" charset="-128"/>
                <a:ea typeface="ＭＳ ゴシック" panose="020B0609070205080204" pitchFamily="49" charset="-128"/>
                <a:cs typeface="Times New Roman" panose="02020603050405020304" pitchFamily="18" charset="0"/>
              </a:rPr>
              <a:t>設計書等の情報提供運用開始について</a:t>
            </a:r>
            <a:r>
              <a:rPr lang="ja-JP" altLang="ja-JP" sz="1800" kern="100">
                <a:effectLst/>
                <a:latin typeface="ＭＳ 明朝" panose="02020609040205080304" pitchFamily="17" charset="-128"/>
                <a:ea typeface="ＭＳ ゴシック" panose="020B0609070205080204" pitchFamily="49" charset="-128"/>
                <a:cs typeface="Times New Roman" panose="02020603050405020304" pitchFamily="18" charset="0"/>
              </a:rPr>
              <a:t>の報告</a:t>
            </a:r>
            <a:r>
              <a:rPr lang="ja-JP" altLang="en-US" sz="1800" kern="100">
                <a:effectLst/>
                <a:latin typeface="ＭＳ 明朝" panose="02020609040205080304" pitchFamily="17" charset="-128"/>
                <a:ea typeface="ＭＳ ゴシック" panose="020B0609070205080204" pitchFamily="49" charset="-128"/>
                <a:cs typeface="Times New Roman" panose="02020603050405020304" pitchFamily="18" charset="0"/>
              </a:rPr>
              <a:t>は以上</a:t>
            </a:r>
            <a:r>
              <a:rPr lang="ja-JP" altLang="ja-JP" sz="1800" kern="100">
                <a:effectLst/>
                <a:latin typeface="ＭＳ 明朝" panose="02020609040205080304" pitchFamily="17" charset="-128"/>
                <a:ea typeface="ＭＳ ゴシック" panose="020B0609070205080204" pitchFamily="49" charset="-128"/>
                <a:cs typeface="Times New Roman" panose="02020603050405020304" pitchFamily="18" charset="0"/>
              </a:rPr>
              <a:t>で</a:t>
            </a:r>
            <a:r>
              <a:rPr lang="ja-JP" altLang="ja-JP" sz="1800" kern="100" dirty="0">
                <a:effectLst/>
                <a:latin typeface="ＭＳ 明朝" panose="02020609040205080304" pitchFamily="17" charset="-128"/>
                <a:ea typeface="ＭＳ ゴシック" panose="020B0609070205080204" pitchFamily="49" charset="-128"/>
                <a:cs typeface="Times New Roman" panose="02020603050405020304" pitchFamily="18" charset="0"/>
              </a:rPr>
              <a:t>ございます。</a:t>
            </a:r>
            <a:r>
              <a:rPr lang="ja-JP" altLang="en-US" dirty="0"/>
              <a:t>　</a:t>
            </a:r>
            <a:endParaRPr lang="en-US" altLang="ja-JP" dirty="0"/>
          </a:p>
        </p:txBody>
      </p:sp>
      <p:sp>
        <p:nvSpPr>
          <p:cNvPr id="4" name="スライド番号プレースホルダー 3"/>
          <p:cNvSpPr>
            <a:spLocks noGrp="1"/>
          </p:cNvSpPr>
          <p:nvPr>
            <p:ph type="sldNum" sz="quarter" idx="5"/>
          </p:nvPr>
        </p:nvSpPr>
        <p:spPr/>
        <p:txBody>
          <a:bodyPr/>
          <a:lstStyle/>
          <a:p>
            <a:fld id="{A06DF334-55B5-4B7F-9141-E1DC254F8754}" type="slidenum">
              <a:rPr kumimoji="1" lang="ja-JP" altLang="en-US" smtClean="0"/>
              <a:t>1</a:t>
            </a:fld>
            <a:endParaRPr kumimoji="1" lang="ja-JP" altLang="en-US"/>
          </a:p>
        </p:txBody>
      </p:sp>
    </p:spTree>
    <p:extLst>
      <p:ext uri="{BB962C8B-B14F-4D97-AF65-F5344CB8AC3E}">
        <p14:creationId xmlns:p14="http://schemas.microsoft.com/office/powerpoint/2010/main" val="866429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52355E-28C1-E020-93F0-58FD590C9F4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E1D8E44-5E44-B9C7-2E9E-11F5E8C6CA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7C3F37D-548E-9370-3844-5E8519DF8FD7}"/>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5" name="フッター プレースホルダー 4">
            <a:extLst>
              <a:ext uri="{FF2B5EF4-FFF2-40B4-BE49-F238E27FC236}">
                <a16:creationId xmlns:a16="http://schemas.microsoft.com/office/drawing/2014/main" id="{2B0C31C8-A6DF-8150-A22A-65C403F06D0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82A0454-604F-B5CA-CE36-52CB97F912D2}"/>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2657063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36E0C6-8AB0-0331-DDC0-5600550E7BE3}"/>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8B9952E-F02A-DD83-8815-951C043240D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926A158-EB0C-ED54-1648-1BB67834B3B7}"/>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5" name="フッター プレースホルダー 4">
            <a:extLst>
              <a:ext uri="{FF2B5EF4-FFF2-40B4-BE49-F238E27FC236}">
                <a16:creationId xmlns:a16="http://schemas.microsoft.com/office/drawing/2014/main" id="{9967049C-6D4C-3321-6BA7-31B87729D16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4BAB45D-8445-37AD-9083-C5711B0CA6F2}"/>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765179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88CA2D5-55E6-6E01-09EC-4B1A40CC42D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294F622-E6B4-E37B-8460-0C4850634F1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948E147-E1D5-0183-801D-1E30CA3E0B4B}"/>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5" name="フッター プレースホルダー 4">
            <a:extLst>
              <a:ext uri="{FF2B5EF4-FFF2-40B4-BE49-F238E27FC236}">
                <a16:creationId xmlns:a16="http://schemas.microsoft.com/office/drawing/2014/main" id="{9BAF4ECE-C8DE-0C26-3EBF-B79C24B7721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3FDEB96-AD57-1936-697D-42257CB0A442}"/>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2536656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5B031B-4966-1EB4-12DA-9F72C6EA43A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D363F53-ACB0-3FCB-AB2B-B4E95F23AE0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04081EC-2488-457E-1ED8-2BE8DE9C43ED}"/>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5" name="フッター プレースホルダー 4">
            <a:extLst>
              <a:ext uri="{FF2B5EF4-FFF2-40B4-BE49-F238E27FC236}">
                <a16:creationId xmlns:a16="http://schemas.microsoft.com/office/drawing/2014/main" id="{2740184A-E5D4-528E-5397-1C46F6D4E36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27B06EF-290D-DEF4-8AEF-C32CE5307ADC}"/>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1805440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52D798-F256-999A-97F8-BD33D242170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20D2880-9F6F-04CE-0CC8-2F1769ADDC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7A6D461-F820-8F43-3517-02D759D1E4EC}"/>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5" name="フッター プレースホルダー 4">
            <a:extLst>
              <a:ext uri="{FF2B5EF4-FFF2-40B4-BE49-F238E27FC236}">
                <a16:creationId xmlns:a16="http://schemas.microsoft.com/office/drawing/2014/main" id="{539C97FD-E88A-FA25-C4D4-399A74313AE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DDB5D3C-7DAC-4B6B-FF19-D4A88A169243}"/>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446346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4F05F-FC8F-C959-6154-DBA66909B85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C8C3A00-6BF0-E6DA-8483-1525674F668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FBDCAA2-9AF9-8205-6F21-D14889F2721A}"/>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C322F71-A7F5-94A1-45B9-B71781575007}"/>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6" name="フッター プレースホルダー 5">
            <a:extLst>
              <a:ext uri="{FF2B5EF4-FFF2-40B4-BE49-F238E27FC236}">
                <a16:creationId xmlns:a16="http://schemas.microsoft.com/office/drawing/2014/main" id="{FC3194E9-8F83-F882-DAD7-843AA4E69BA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151F4E7-B4E4-E4F0-FB64-9518E54D0415}"/>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3691460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5E4E89-D6F0-0C5B-6F47-D8ECC8B6009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AB6627E-1D4E-1DEC-0065-8C8100500D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34B5636-9930-C651-8695-B6E924B4A62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803BCA-02EE-AB05-9864-28AC0BDA9D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BCFAC843-160F-35CD-7E53-2C5E4CC2DCD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75C245E-BCA1-F990-D02D-8B0CA8676DC7}"/>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8" name="フッター プレースホルダー 7">
            <a:extLst>
              <a:ext uri="{FF2B5EF4-FFF2-40B4-BE49-F238E27FC236}">
                <a16:creationId xmlns:a16="http://schemas.microsoft.com/office/drawing/2014/main" id="{121D7AFF-E7D6-87B6-85C4-E559E5CE55E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261855D6-F739-C73D-CC3E-2EB9A89879EA}"/>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902092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FC34C1-3019-362B-D67C-333722D96C2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D2CDD2E-978B-6147-CA58-D5646163B311}"/>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4" name="フッター プレースホルダー 3">
            <a:extLst>
              <a:ext uri="{FF2B5EF4-FFF2-40B4-BE49-F238E27FC236}">
                <a16:creationId xmlns:a16="http://schemas.microsoft.com/office/drawing/2014/main" id="{9FA3A89F-5F71-5F89-EB33-5DEAAD7C23C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55CFB8C-B0A7-D832-44A9-16AF008A94CD}"/>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3319811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953A421-5695-061E-1BC0-481EE9FF037F}"/>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3" name="フッター プレースホルダー 2">
            <a:extLst>
              <a:ext uri="{FF2B5EF4-FFF2-40B4-BE49-F238E27FC236}">
                <a16:creationId xmlns:a16="http://schemas.microsoft.com/office/drawing/2014/main" id="{EE965C21-915D-CE56-3D6B-159F0314504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2377B0A-B89B-9737-9C1E-6E500568D1A2}"/>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17717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5CC4EB-E012-A67B-25F0-07DD9F2C452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823D84-85C8-782E-7E13-6F60D05E5E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41B9DEE-B95B-F0D4-7155-6CC0F0CC8F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278469F-9BBC-0E08-7355-0BFB69AA8572}"/>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6" name="フッター プレースホルダー 5">
            <a:extLst>
              <a:ext uri="{FF2B5EF4-FFF2-40B4-BE49-F238E27FC236}">
                <a16:creationId xmlns:a16="http://schemas.microsoft.com/office/drawing/2014/main" id="{5F840352-279D-ACEE-BD4F-5AC8B81284A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5C55C34-14A1-8AF8-E002-60F18612C64A}"/>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3959031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CD699C-D0F9-5F4A-6D73-4708FBB505F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CA2DBDA-8CD9-D88B-8671-83A6139341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1DC8988-554B-D96A-2421-F868098D85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6A771C6-4C57-ED1C-450D-CEA4A39991CE}"/>
              </a:ext>
            </a:extLst>
          </p:cNvPr>
          <p:cNvSpPr>
            <a:spLocks noGrp="1"/>
          </p:cNvSpPr>
          <p:nvPr>
            <p:ph type="dt" sz="half" idx="10"/>
          </p:nvPr>
        </p:nvSpPr>
        <p:spPr/>
        <p:txBody>
          <a:bodyPr/>
          <a:lstStyle/>
          <a:p>
            <a:fld id="{CA904AA1-D222-4734-AEAB-C979F24ABB91}" type="datetimeFigureOut">
              <a:rPr kumimoji="1" lang="ja-JP" altLang="en-US" smtClean="0"/>
              <a:t>2024/1/30</a:t>
            </a:fld>
            <a:endParaRPr kumimoji="1" lang="ja-JP" altLang="en-US"/>
          </a:p>
        </p:txBody>
      </p:sp>
      <p:sp>
        <p:nvSpPr>
          <p:cNvPr id="6" name="フッター プレースホルダー 5">
            <a:extLst>
              <a:ext uri="{FF2B5EF4-FFF2-40B4-BE49-F238E27FC236}">
                <a16:creationId xmlns:a16="http://schemas.microsoft.com/office/drawing/2014/main" id="{225B0032-BB9D-2003-80A9-E5F093D128C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4A0988E-727A-DE45-012A-4E05EBABF214}"/>
              </a:ext>
            </a:extLst>
          </p:cNvPr>
          <p:cNvSpPr>
            <a:spLocks noGrp="1"/>
          </p:cNvSpPr>
          <p:nvPr>
            <p:ph type="sldNum" sz="quarter" idx="12"/>
          </p:nvPr>
        </p:nvSpPr>
        <p:spPr/>
        <p:txBody>
          <a:body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1300782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F923548-5453-4410-E175-C503EB2F33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1D204C2-64D6-5CDA-36B2-499B26C9F2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D38A40-7471-BDA4-F35F-E462D49174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04AA1-D222-4734-AEAB-C979F24ABB91}" type="datetimeFigureOut">
              <a:rPr kumimoji="1" lang="ja-JP" altLang="en-US" smtClean="0"/>
              <a:t>2024/1/30</a:t>
            </a:fld>
            <a:endParaRPr kumimoji="1" lang="ja-JP" altLang="en-US"/>
          </a:p>
        </p:txBody>
      </p:sp>
      <p:sp>
        <p:nvSpPr>
          <p:cNvPr id="5" name="フッター プレースホルダー 4">
            <a:extLst>
              <a:ext uri="{FF2B5EF4-FFF2-40B4-BE49-F238E27FC236}">
                <a16:creationId xmlns:a16="http://schemas.microsoft.com/office/drawing/2014/main" id="{BB7E23F4-0EFE-6F62-4C0C-7AD0D692D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9A1E6C92-44D5-C949-AB82-E067EEEEB8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09DA8B-F90B-49FE-814E-719FD4BF33A4}" type="slidenum">
              <a:rPr kumimoji="1" lang="ja-JP" altLang="en-US" smtClean="0"/>
              <a:t>‹#›</a:t>
            </a:fld>
            <a:endParaRPr kumimoji="1" lang="ja-JP" altLang="en-US"/>
          </a:p>
        </p:txBody>
      </p:sp>
    </p:spTree>
    <p:extLst>
      <p:ext uri="{BB962C8B-B14F-4D97-AF65-F5344CB8AC3E}">
        <p14:creationId xmlns:p14="http://schemas.microsoft.com/office/powerpoint/2010/main" val="420898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四角形: 角を丸くする 40">
            <a:extLst>
              <a:ext uri="{FF2B5EF4-FFF2-40B4-BE49-F238E27FC236}">
                <a16:creationId xmlns:a16="http://schemas.microsoft.com/office/drawing/2014/main" id="{537EAA44-2CC7-1305-D78E-4596A5DE2C89}"/>
              </a:ext>
            </a:extLst>
          </p:cNvPr>
          <p:cNvSpPr/>
          <p:nvPr/>
        </p:nvSpPr>
        <p:spPr>
          <a:xfrm>
            <a:off x="9978500" y="2292267"/>
            <a:ext cx="2060827" cy="3444810"/>
          </a:xfrm>
          <a:prstGeom prst="roundRect">
            <a:avLst>
              <a:gd name="adj" fmla="val 5247"/>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8C3F04CB-F929-D4AD-AD3A-1BE87966A477}"/>
              </a:ext>
            </a:extLst>
          </p:cNvPr>
          <p:cNvSpPr/>
          <p:nvPr/>
        </p:nvSpPr>
        <p:spPr>
          <a:xfrm>
            <a:off x="9932792" y="2239133"/>
            <a:ext cx="1918303" cy="29820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p>
        </p:txBody>
      </p:sp>
      <p:sp>
        <p:nvSpPr>
          <p:cNvPr id="4" name="テキスト ボックス 3">
            <a:extLst>
              <a:ext uri="{FF2B5EF4-FFF2-40B4-BE49-F238E27FC236}">
                <a16:creationId xmlns:a16="http://schemas.microsoft.com/office/drawing/2014/main" id="{41ADD759-0FB5-3A3D-36D7-8D6D5C499F9A}"/>
              </a:ext>
            </a:extLst>
          </p:cNvPr>
          <p:cNvSpPr txBox="1"/>
          <p:nvPr/>
        </p:nvSpPr>
        <p:spPr>
          <a:xfrm>
            <a:off x="276866" y="474885"/>
            <a:ext cx="11667562" cy="1323439"/>
          </a:xfrm>
          <a:prstGeom prst="rect">
            <a:avLst/>
          </a:prstGeom>
          <a:noFill/>
        </p:spPr>
        <p:txBody>
          <a:bodyPr wrap="square" rtlCol="0">
            <a:spAutoFit/>
          </a:bodyPr>
          <a:lstStyle/>
          <a:p>
            <a:r>
              <a:rPr lang="ja-JP" altLang="en-US" sz="1600" b="0" i="0" dirty="0">
                <a:solidFill>
                  <a:srgbClr val="333333"/>
                </a:solidFill>
                <a:effectLst/>
                <a:latin typeface="Hiragino Kaku Gothic ProN"/>
              </a:rPr>
              <a:t>　</a:t>
            </a:r>
            <a:r>
              <a:rPr kumimoji="1" lang="ja-JP" altLang="en-US" sz="1600" dirty="0"/>
              <a:t>工事設計書等の情報公開請求は、</a:t>
            </a:r>
            <a:r>
              <a:rPr lang="ja-JP" altLang="en-US" sz="1600" b="0" i="0" dirty="0">
                <a:solidFill>
                  <a:srgbClr val="333333"/>
                </a:solidFill>
                <a:effectLst/>
                <a:latin typeface="Hiragino Kaku Gothic ProN"/>
              </a:rPr>
              <a:t>平成</a:t>
            </a:r>
            <a:r>
              <a:rPr lang="ja-JP" altLang="en-US" sz="1600" dirty="0">
                <a:solidFill>
                  <a:srgbClr val="333333"/>
                </a:solidFill>
                <a:latin typeface="Hiragino Kaku Gothic ProN"/>
              </a:rPr>
              <a:t>３１</a:t>
            </a:r>
            <a:r>
              <a:rPr lang="ja-JP" altLang="en-US" sz="1600" b="0" i="0" dirty="0">
                <a:solidFill>
                  <a:srgbClr val="333333"/>
                </a:solidFill>
                <a:effectLst/>
                <a:latin typeface="Hiragino Kaku Gothic ProN"/>
              </a:rPr>
              <a:t>年度以降、件数が増加しており、事務の負担</a:t>
            </a:r>
            <a:r>
              <a:rPr lang="ja-JP" altLang="en-US" sz="1600" dirty="0">
                <a:solidFill>
                  <a:srgbClr val="333333"/>
                </a:solidFill>
                <a:latin typeface="Hiragino Kaku Gothic ProN"/>
              </a:rPr>
              <a:t>に影響を来しています</a:t>
            </a:r>
            <a:r>
              <a:rPr lang="ja-JP" altLang="en-US" sz="1600" b="0" i="0" dirty="0">
                <a:solidFill>
                  <a:srgbClr val="333333"/>
                </a:solidFill>
                <a:effectLst/>
                <a:latin typeface="Hiragino Kaku Gothic ProN"/>
              </a:rPr>
              <a:t>。また、</a:t>
            </a:r>
            <a:r>
              <a:rPr kumimoji="1" lang="ja-JP" altLang="en-US" sz="1600" dirty="0">
                <a:solidFill>
                  <a:srgbClr val="333333"/>
                </a:solidFill>
                <a:latin typeface="Hiragino Kaku Gothic ProN"/>
              </a:rPr>
              <a:t>県内</a:t>
            </a:r>
            <a:r>
              <a:rPr lang="ja-JP" altLang="en-US" sz="1600" dirty="0">
                <a:solidFill>
                  <a:srgbClr val="333333"/>
                </a:solidFill>
                <a:latin typeface="Hiragino Kaku Gothic ProN"/>
              </a:rPr>
              <a:t>の自治体</a:t>
            </a:r>
            <a:r>
              <a:rPr kumimoji="1" lang="ja-JP" altLang="en-US" sz="1600" dirty="0">
                <a:solidFill>
                  <a:srgbClr val="333333"/>
                </a:solidFill>
                <a:latin typeface="Hiragino Kaku Gothic ProN"/>
              </a:rPr>
              <a:t>においても同様の傾向であり、埼玉県内情報公開事務研究会においても工事設計書等の情報公開請求の増加が課題となって</a:t>
            </a:r>
            <a:r>
              <a:rPr lang="ja-JP" altLang="en-US" sz="1600" dirty="0">
                <a:solidFill>
                  <a:srgbClr val="333333"/>
                </a:solidFill>
                <a:latin typeface="Hiragino Kaku Gothic ProN"/>
              </a:rPr>
              <a:t>います</a:t>
            </a:r>
            <a:r>
              <a:rPr kumimoji="1" lang="ja-JP" altLang="en-US" sz="1600" dirty="0">
                <a:solidFill>
                  <a:srgbClr val="333333"/>
                </a:solidFill>
                <a:latin typeface="Hiragino Kaku Gothic ProN"/>
              </a:rPr>
              <a:t>。</a:t>
            </a:r>
            <a:endParaRPr kumimoji="1" lang="en-US" altLang="ja-JP" sz="1600" dirty="0">
              <a:solidFill>
                <a:srgbClr val="333333"/>
              </a:solidFill>
              <a:latin typeface="Hiragino Kaku Gothic ProN"/>
            </a:endParaRPr>
          </a:p>
          <a:p>
            <a:r>
              <a:rPr lang="ja-JP" altLang="en-US" sz="1600" dirty="0">
                <a:solidFill>
                  <a:srgbClr val="333333"/>
                </a:solidFill>
                <a:latin typeface="Hiragino Kaku Gothic ProN"/>
              </a:rPr>
              <a:t>　上尾市では、情報公開条例第２６条第１項の情報提供の推進を活用し、「上尾市工事設計書等の情報提供に関する要領」を策定し、手続きの簡素化及び事務負担の軽減</a:t>
            </a:r>
            <a:r>
              <a:rPr kumimoji="1" lang="ja-JP" altLang="en-US" sz="1600" dirty="0"/>
              <a:t>を図ります。</a:t>
            </a:r>
          </a:p>
        </p:txBody>
      </p:sp>
      <p:sp>
        <p:nvSpPr>
          <p:cNvPr id="5" name="テキスト ボックス 4">
            <a:extLst>
              <a:ext uri="{FF2B5EF4-FFF2-40B4-BE49-F238E27FC236}">
                <a16:creationId xmlns:a16="http://schemas.microsoft.com/office/drawing/2014/main" id="{C644486F-E7D2-745A-3098-5677323D9DDA}"/>
              </a:ext>
            </a:extLst>
          </p:cNvPr>
          <p:cNvSpPr txBox="1"/>
          <p:nvPr/>
        </p:nvSpPr>
        <p:spPr>
          <a:xfrm>
            <a:off x="0" y="14763"/>
            <a:ext cx="12192000" cy="369332"/>
          </a:xfrm>
          <a:prstGeom prst="rect">
            <a:avLst/>
          </a:prstGeom>
          <a:solidFill>
            <a:schemeClr val="accent1">
              <a:lumMod val="75000"/>
            </a:schemeClr>
          </a:solidFill>
        </p:spPr>
        <p:txBody>
          <a:bodyPr wrap="square" rtlCol="0">
            <a:spAutoFit/>
          </a:bodyPr>
          <a:lstStyle/>
          <a:p>
            <a:pPr algn="ctr"/>
            <a:r>
              <a:rPr lang="ja-JP" altLang="en-US" i="0" dirty="0">
                <a:solidFill>
                  <a:schemeClr val="bg1"/>
                </a:solidFill>
                <a:effectLst/>
                <a:latin typeface="Meiryo UI" panose="020B0604030504040204" pitchFamily="50" charset="-128"/>
                <a:ea typeface="Meiryo UI" panose="020B0604030504040204" pitchFamily="50" charset="-128"/>
              </a:rPr>
              <a:t>工事設計書等の情報提供運用開始について（令和６年２月１日施行）</a:t>
            </a:r>
            <a:endParaRPr kumimoji="1" lang="ja-JP" altLang="en-US" dirty="0">
              <a:solidFill>
                <a:schemeClr val="bg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447818F-1A7E-ECB8-4897-D2D38CDC50A7}"/>
              </a:ext>
            </a:extLst>
          </p:cNvPr>
          <p:cNvSpPr txBox="1"/>
          <p:nvPr/>
        </p:nvSpPr>
        <p:spPr>
          <a:xfrm>
            <a:off x="5146597" y="3990019"/>
            <a:ext cx="6797831" cy="307777"/>
          </a:xfrm>
          <a:prstGeom prst="rect">
            <a:avLst/>
          </a:prstGeom>
          <a:noFill/>
        </p:spPr>
        <p:txBody>
          <a:bodyPr wrap="square" rtlCol="0">
            <a:spAutoFit/>
          </a:bodyPr>
          <a:lstStyle/>
          <a:p>
            <a:r>
              <a:rPr lang="ja-JP" altLang="en-US" sz="1400" b="1" i="0" dirty="0">
                <a:solidFill>
                  <a:srgbClr val="FF0000"/>
                </a:solidFill>
                <a:effectLst/>
                <a:latin typeface="Hiragino Kaku Gothic ProN"/>
              </a:rPr>
              <a:t>事務の負担軽減</a:t>
            </a:r>
            <a:r>
              <a:rPr lang="ja-JP" altLang="en-US" sz="1400" b="1" dirty="0">
                <a:solidFill>
                  <a:srgbClr val="FF0000"/>
                </a:solidFill>
                <a:latin typeface="Hiragino Kaku Gothic ProN"/>
              </a:rPr>
              <a:t>・市政の透明化及び</a:t>
            </a:r>
            <a:r>
              <a:rPr lang="ja-JP" altLang="en-US" sz="1400" b="1" i="0" dirty="0">
                <a:solidFill>
                  <a:srgbClr val="FF0000"/>
                </a:solidFill>
                <a:effectLst/>
                <a:latin typeface="Hiragino Kaku Gothic ProN"/>
              </a:rPr>
              <a:t>ペーパレスの推進</a:t>
            </a:r>
            <a:endParaRPr kumimoji="1" lang="ja-JP" altLang="en-US" sz="1400" b="1" dirty="0">
              <a:solidFill>
                <a:srgbClr val="FF0000"/>
              </a:solidFill>
            </a:endParaRPr>
          </a:p>
        </p:txBody>
      </p:sp>
      <p:sp>
        <p:nvSpPr>
          <p:cNvPr id="8" name="テキスト ボックス 7">
            <a:extLst>
              <a:ext uri="{FF2B5EF4-FFF2-40B4-BE49-F238E27FC236}">
                <a16:creationId xmlns:a16="http://schemas.microsoft.com/office/drawing/2014/main" id="{7B4B05EF-DD72-589A-7BF8-FB12C949C325}"/>
              </a:ext>
            </a:extLst>
          </p:cNvPr>
          <p:cNvSpPr txBox="1"/>
          <p:nvPr/>
        </p:nvSpPr>
        <p:spPr>
          <a:xfrm>
            <a:off x="276866" y="1931356"/>
            <a:ext cx="4094773"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情報公開請求における工事設計書等の件数</a:t>
            </a:r>
            <a:endParaRPr kumimoji="1" lang="en-US" altLang="ja-JP" sz="14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59F3D99D-F0E8-864E-53D0-D20BB57615CE}"/>
              </a:ext>
            </a:extLst>
          </p:cNvPr>
          <p:cNvSpPr txBox="1"/>
          <p:nvPr/>
        </p:nvSpPr>
        <p:spPr>
          <a:xfrm>
            <a:off x="9932792" y="2373402"/>
            <a:ext cx="2154160" cy="95410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埼玉県内における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工事設計書等を情報提供</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要領等</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で対応している自治体</a:t>
            </a:r>
            <a:endParaRPr kumimoji="1" lang="en-US" altLang="ja-JP" sz="1400" dirty="0">
              <a:latin typeface="Meiryo UI" panose="020B0604030504040204" pitchFamily="50" charset="-128"/>
              <a:ea typeface="Meiryo UI" panose="020B0604030504040204" pitchFamily="50" charset="-128"/>
            </a:endParaRPr>
          </a:p>
        </p:txBody>
      </p:sp>
      <p:graphicFrame>
        <p:nvGraphicFramePr>
          <p:cNvPr id="15" name="表 14">
            <a:extLst>
              <a:ext uri="{FF2B5EF4-FFF2-40B4-BE49-F238E27FC236}">
                <a16:creationId xmlns:a16="http://schemas.microsoft.com/office/drawing/2014/main" id="{D79DD10B-FC03-70FE-297F-805E60C8A8A8}"/>
              </a:ext>
            </a:extLst>
          </p:cNvPr>
          <p:cNvGraphicFramePr>
            <a:graphicFrameLocks noGrp="1"/>
          </p:cNvGraphicFramePr>
          <p:nvPr>
            <p:extLst>
              <p:ext uri="{D42A27DB-BD31-4B8C-83A1-F6EECF244321}">
                <p14:modId xmlns:p14="http://schemas.microsoft.com/office/powerpoint/2010/main" val="358377655"/>
              </p:ext>
            </p:extLst>
          </p:nvPr>
        </p:nvGraphicFramePr>
        <p:xfrm>
          <a:off x="105048" y="2419382"/>
          <a:ext cx="4046447" cy="3807621"/>
        </p:xfrm>
        <a:graphic>
          <a:graphicData uri="http://schemas.openxmlformats.org/drawingml/2006/table">
            <a:tbl>
              <a:tblPr firstRow="1" bandRow="1">
                <a:tableStyleId>{5C22544A-7EE6-4342-B048-85BDC9FD1C3A}</a:tableStyleId>
              </a:tblPr>
              <a:tblGrid>
                <a:gridCol w="1437247">
                  <a:extLst>
                    <a:ext uri="{9D8B030D-6E8A-4147-A177-3AD203B41FA5}">
                      <a16:colId xmlns:a16="http://schemas.microsoft.com/office/drawing/2014/main" val="640338712"/>
                    </a:ext>
                  </a:extLst>
                </a:gridCol>
                <a:gridCol w="1007594">
                  <a:extLst>
                    <a:ext uri="{9D8B030D-6E8A-4147-A177-3AD203B41FA5}">
                      <a16:colId xmlns:a16="http://schemas.microsoft.com/office/drawing/2014/main" val="1905727111"/>
                    </a:ext>
                  </a:extLst>
                </a:gridCol>
                <a:gridCol w="1601606">
                  <a:extLst>
                    <a:ext uri="{9D8B030D-6E8A-4147-A177-3AD203B41FA5}">
                      <a16:colId xmlns:a16="http://schemas.microsoft.com/office/drawing/2014/main" val="1830790623"/>
                    </a:ext>
                  </a:extLst>
                </a:gridCol>
              </a:tblGrid>
              <a:tr h="438959">
                <a:tc>
                  <a:txBody>
                    <a:bodyPr/>
                    <a:lstStyle/>
                    <a:p>
                      <a:r>
                        <a:rPr kumimoji="1" lang="ja-JP" altLang="en-US" sz="1400" dirty="0"/>
                        <a:t>年度</a:t>
                      </a:r>
                    </a:p>
                  </a:txBody>
                  <a:tcPr/>
                </a:tc>
                <a:tc>
                  <a:txBody>
                    <a:bodyPr/>
                    <a:lstStyle/>
                    <a:p>
                      <a:r>
                        <a:rPr kumimoji="1" lang="ja-JP" altLang="en-US" sz="1400" dirty="0"/>
                        <a:t>情報公開の件数</a:t>
                      </a:r>
                    </a:p>
                  </a:txBody>
                  <a:tcPr/>
                </a:tc>
                <a:tc>
                  <a:txBody>
                    <a:bodyPr/>
                    <a:lstStyle/>
                    <a:p>
                      <a:r>
                        <a:rPr kumimoji="1" lang="ja-JP" altLang="en-US" sz="1400" dirty="0"/>
                        <a:t>工事建設等の情報公開請求の件数</a:t>
                      </a:r>
                    </a:p>
                  </a:txBody>
                  <a:tcPr/>
                </a:tc>
                <a:extLst>
                  <a:ext uri="{0D108BD9-81ED-4DB2-BD59-A6C34878D82A}">
                    <a16:rowId xmlns:a16="http://schemas.microsoft.com/office/drawing/2014/main" val="1617246581"/>
                  </a:ext>
                </a:extLst>
              </a:tr>
              <a:tr h="438959">
                <a:tc>
                  <a:txBody>
                    <a:bodyPr/>
                    <a:lstStyle/>
                    <a:p>
                      <a:r>
                        <a:rPr kumimoji="1" lang="ja-JP" altLang="en-US" sz="1400" dirty="0"/>
                        <a:t>平成</a:t>
                      </a:r>
                      <a:r>
                        <a:rPr kumimoji="1" lang="en-US" altLang="ja-JP" sz="1400" dirty="0"/>
                        <a:t>29</a:t>
                      </a:r>
                      <a:r>
                        <a:rPr kumimoji="1" lang="ja-JP" altLang="en-US" sz="1400" dirty="0"/>
                        <a:t>年度　</a:t>
                      </a:r>
                    </a:p>
                  </a:txBody>
                  <a:tcPr/>
                </a:tc>
                <a:tc>
                  <a:txBody>
                    <a:bodyPr/>
                    <a:lstStyle/>
                    <a:p>
                      <a:pPr algn="r"/>
                      <a:r>
                        <a:rPr kumimoji="1" lang="ja-JP" altLang="en-US" sz="1400" dirty="0"/>
                        <a:t>２５８件</a:t>
                      </a:r>
                    </a:p>
                  </a:txBody>
                  <a:tcPr/>
                </a:tc>
                <a:tc>
                  <a:txBody>
                    <a:bodyPr/>
                    <a:lstStyle/>
                    <a:p>
                      <a:pPr algn="r"/>
                      <a:r>
                        <a:rPr kumimoji="1" lang="ja-JP" altLang="en-US" sz="1400" dirty="0"/>
                        <a:t>６件</a:t>
                      </a:r>
                    </a:p>
                  </a:txBody>
                  <a:tcPr/>
                </a:tc>
                <a:extLst>
                  <a:ext uri="{0D108BD9-81ED-4DB2-BD59-A6C34878D82A}">
                    <a16:rowId xmlns:a16="http://schemas.microsoft.com/office/drawing/2014/main" val="1920008220"/>
                  </a:ext>
                </a:extLst>
              </a:tr>
              <a:tr h="438959">
                <a:tc>
                  <a:txBody>
                    <a:bodyPr/>
                    <a:lstStyle/>
                    <a:p>
                      <a:r>
                        <a:rPr kumimoji="1" lang="ja-JP" altLang="en-US" sz="1400" dirty="0"/>
                        <a:t>平成</a:t>
                      </a:r>
                      <a:r>
                        <a:rPr kumimoji="1" lang="en-US" altLang="ja-JP" sz="1400" dirty="0"/>
                        <a:t>30</a:t>
                      </a:r>
                      <a:r>
                        <a:rPr kumimoji="1" lang="ja-JP" altLang="en-US" sz="1400" dirty="0"/>
                        <a:t>年度　</a:t>
                      </a:r>
                    </a:p>
                  </a:txBody>
                  <a:tcPr/>
                </a:tc>
                <a:tc>
                  <a:txBody>
                    <a:bodyPr/>
                    <a:lstStyle/>
                    <a:p>
                      <a:pPr algn="r"/>
                      <a:r>
                        <a:rPr kumimoji="1" lang="ja-JP" altLang="en-US" sz="1400" dirty="0"/>
                        <a:t>４８７件</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dirty="0"/>
                        <a:t>０件</a:t>
                      </a:r>
                      <a:endParaRPr kumimoji="1" lang="en-US" altLang="ja-JP" sz="1400" dirty="0"/>
                    </a:p>
                  </a:txBody>
                  <a:tcPr/>
                </a:tc>
                <a:extLst>
                  <a:ext uri="{0D108BD9-81ED-4DB2-BD59-A6C34878D82A}">
                    <a16:rowId xmlns:a16="http://schemas.microsoft.com/office/drawing/2014/main" val="1780659677"/>
                  </a:ext>
                </a:extLst>
              </a:tr>
              <a:tr h="438959">
                <a:tc>
                  <a:txBody>
                    <a:bodyPr/>
                    <a:lstStyle/>
                    <a:p>
                      <a:r>
                        <a:rPr kumimoji="1" lang="ja-JP" altLang="en-US" sz="1400" dirty="0"/>
                        <a:t>平成</a:t>
                      </a:r>
                      <a:r>
                        <a:rPr kumimoji="1" lang="en-US" altLang="ja-JP" sz="1400" dirty="0"/>
                        <a:t>31</a:t>
                      </a:r>
                      <a:r>
                        <a:rPr kumimoji="1" lang="ja-JP" altLang="en-US" sz="1400" dirty="0"/>
                        <a:t>年</a:t>
                      </a:r>
                      <a:r>
                        <a:rPr lang="ja-JP" altLang="en-US" sz="1400" dirty="0"/>
                        <a:t>度</a:t>
                      </a:r>
                      <a:endParaRPr kumimoji="1" lang="ja-JP" altLang="en-US" sz="1400" dirty="0"/>
                    </a:p>
                  </a:txBody>
                  <a:tcPr/>
                </a:tc>
                <a:tc>
                  <a:txBody>
                    <a:bodyPr/>
                    <a:lstStyle/>
                    <a:p>
                      <a:pPr algn="r"/>
                      <a:r>
                        <a:rPr lang="ja-JP" altLang="en-US" sz="1400" dirty="0"/>
                        <a:t>８５６件</a:t>
                      </a:r>
                      <a:endParaRPr kumimoji="1" lang="ja-JP" altLang="en-US" sz="1400" dirty="0"/>
                    </a:p>
                  </a:txBody>
                  <a:tcPr/>
                </a:tc>
                <a:tc>
                  <a:txBody>
                    <a:bodyPr/>
                    <a:lstStyle/>
                    <a:p>
                      <a:pPr algn="r"/>
                      <a:r>
                        <a:rPr lang="ja-JP" altLang="en-US" sz="1400" b="1" dirty="0"/>
                        <a:t>１１９</a:t>
                      </a:r>
                      <a:r>
                        <a:rPr lang="ja-JP" altLang="en-US" sz="1400" dirty="0"/>
                        <a:t>件</a:t>
                      </a:r>
                      <a:endParaRPr kumimoji="1" lang="ja-JP" altLang="en-US" sz="1400" dirty="0"/>
                    </a:p>
                  </a:txBody>
                  <a:tcPr/>
                </a:tc>
                <a:extLst>
                  <a:ext uri="{0D108BD9-81ED-4DB2-BD59-A6C34878D82A}">
                    <a16:rowId xmlns:a16="http://schemas.microsoft.com/office/drawing/2014/main" val="3930105971"/>
                  </a:ext>
                </a:extLst>
              </a:tr>
              <a:tr h="424106">
                <a:tc>
                  <a:txBody>
                    <a:bodyPr/>
                    <a:lstStyle/>
                    <a:p>
                      <a:r>
                        <a:rPr kumimoji="1" lang="ja-JP" altLang="en-US" sz="1400" dirty="0"/>
                        <a:t>令和２年度</a:t>
                      </a:r>
                    </a:p>
                  </a:txBody>
                  <a:tcPr/>
                </a:tc>
                <a:tc>
                  <a:txBody>
                    <a:bodyPr/>
                    <a:lstStyle/>
                    <a:p>
                      <a:pPr algn="r"/>
                      <a:r>
                        <a:rPr kumimoji="1" lang="ja-JP" altLang="en-US" sz="1400" dirty="0"/>
                        <a:t>７６３件</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b="1" dirty="0"/>
                        <a:t>２３９</a:t>
                      </a:r>
                      <a:r>
                        <a:rPr kumimoji="1" lang="ja-JP" altLang="en-US" sz="1400" dirty="0"/>
                        <a:t>件</a:t>
                      </a:r>
                      <a:endParaRPr kumimoji="1" lang="en-US" altLang="ja-JP" sz="1400" dirty="0"/>
                    </a:p>
                  </a:txBody>
                  <a:tcPr/>
                </a:tc>
                <a:extLst>
                  <a:ext uri="{0D108BD9-81ED-4DB2-BD59-A6C34878D82A}">
                    <a16:rowId xmlns:a16="http://schemas.microsoft.com/office/drawing/2014/main" val="172029555"/>
                  </a:ext>
                </a:extLst>
              </a:tr>
              <a:tr h="438959">
                <a:tc>
                  <a:txBody>
                    <a:bodyPr/>
                    <a:lstStyle/>
                    <a:p>
                      <a:r>
                        <a:rPr kumimoji="1" lang="ja-JP" altLang="en-US" sz="1400" dirty="0"/>
                        <a:t>令和３年度　</a:t>
                      </a:r>
                    </a:p>
                  </a:txBody>
                  <a:tcPr/>
                </a:tc>
                <a:tc>
                  <a:txBody>
                    <a:bodyPr/>
                    <a:lstStyle/>
                    <a:p>
                      <a:pPr algn="r"/>
                      <a:r>
                        <a:rPr kumimoji="1" lang="ja-JP" altLang="en-US" sz="1400" dirty="0"/>
                        <a:t>７６３件</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b="1" dirty="0"/>
                        <a:t>２１９</a:t>
                      </a:r>
                      <a:r>
                        <a:rPr kumimoji="1" lang="ja-JP" altLang="en-US" sz="1400" dirty="0"/>
                        <a:t>件</a:t>
                      </a:r>
                      <a:endParaRPr kumimoji="1" lang="en-US" altLang="ja-JP" sz="1400" dirty="0"/>
                    </a:p>
                  </a:txBody>
                  <a:tcPr/>
                </a:tc>
                <a:extLst>
                  <a:ext uri="{0D108BD9-81ED-4DB2-BD59-A6C34878D82A}">
                    <a16:rowId xmlns:a16="http://schemas.microsoft.com/office/drawing/2014/main" val="4284239374"/>
                  </a:ext>
                </a:extLst>
              </a:tr>
              <a:tr h="438959">
                <a:tc>
                  <a:txBody>
                    <a:bodyPr/>
                    <a:lstStyle/>
                    <a:p>
                      <a:r>
                        <a:rPr kumimoji="1" lang="ja-JP" altLang="en-US" sz="1400" dirty="0"/>
                        <a:t>令和４年度　</a:t>
                      </a:r>
                    </a:p>
                  </a:txBody>
                  <a:tcPr/>
                </a:tc>
                <a:tc>
                  <a:txBody>
                    <a:bodyPr/>
                    <a:lstStyle/>
                    <a:p>
                      <a:pPr algn="r"/>
                      <a:r>
                        <a:rPr kumimoji="1" lang="ja-JP" altLang="en-US" sz="1400" dirty="0"/>
                        <a:t>５６７件</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400" b="1" dirty="0"/>
                        <a:t>１４７</a:t>
                      </a:r>
                      <a:r>
                        <a:rPr kumimoji="1" lang="ja-JP" altLang="en-US" sz="1400" dirty="0"/>
                        <a:t>件</a:t>
                      </a:r>
                      <a:endParaRPr lang="en-US" altLang="ja-JP" sz="1400" dirty="0"/>
                    </a:p>
                  </a:txBody>
                  <a:tcPr/>
                </a:tc>
                <a:extLst>
                  <a:ext uri="{0D108BD9-81ED-4DB2-BD59-A6C34878D82A}">
                    <a16:rowId xmlns:a16="http://schemas.microsoft.com/office/drawing/2014/main" val="2060348394"/>
                  </a:ext>
                </a:extLst>
              </a:tr>
              <a:tr h="438959">
                <a:tc>
                  <a:txBody>
                    <a:bodyPr/>
                    <a:lstStyle/>
                    <a:p>
                      <a:r>
                        <a:rPr kumimoji="1" lang="ja-JP" altLang="en-US" sz="1400" dirty="0"/>
                        <a:t>令和５年度　</a:t>
                      </a:r>
                      <a:endParaRPr kumimoji="1" lang="en-US" altLang="ja-JP" sz="1400" dirty="0"/>
                    </a:p>
                    <a:p>
                      <a:r>
                        <a:rPr kumimoji="1" lang="ja-JP" altLang="en-US" sz="1000" dirty="0"/>
                        <a:t>（</a:t>
                      </a:r>
                      <a:r>
                        <a:rPr kumimoji="1" lang="en-US" altLang="ja-JP" sz="1000" dirty="0"/>
                        <a:t>12</a:t>
                      </a:r>
                      <a:r>
                        <a:rPr kumimoji="1" lang="ja-JP" altLang="en-US" sz="1000" dirty="0"/>
                        <a:t>月</a:t>
                      </a:r>
                      <a:r>
                        <a:rPr kumimoji="1" lang="en-US" altLang="ja-JP" sz="1000" dirty="0"/>
                        <a:t>31</a:t>
                      </a:r>
                      <a:r>
                        <a:rPr kumimoji="1" lang="ja-JP" altLang="en-US" sz="1000" dirty="0"/>
                        <a:t>日現在）</a:t>
                      </a:r>
                    </a:p>
                  </a:txBody>
                  <a:tcPr/>
                </a:tc>
                <a:tc>
                  <a:txBody>
                    <a:bodyPr/>
                    <a:lstStyle/>
                    <a:p>
                      <a:pPr algn="r"/>
                      <a:r>
                        <a:rPr kumimoji="1" lang="ja-JP" altLang="en-US" sz="1400"/>
                        <a:t>６５２件</a:t>
                      </a:r>
                      <a:endParaRPr kumimoji="1" lang="ja-JP" altLang="en-US" sz="1400" dirty="0"/>
                    </a:p>
                  </a:txBody>
                  <a:tcPr/>
                </a:tc>
                <a:tc>
                  <a:txBody>
                    <a:bodyPr/>
                    <a:lstStyle/>
                    <a:p>
                      <a:pPr algn="r"/>
                      <a:r>
                        <a:rPr lang="ja-JP" altLang="en-US" sz="1400" b="1" dirty="0"/>
                        <a:t>１５４</a:t>
                      </a:r>
                      <a:r>
                        <a:rPr kumimoji="1" lang="ja-JP" altLang="en-US" sz="1400" dirty="0"/>
                        <a:t>件</a:t>
                      </a:r>
                    </a:p>
                  </a:txBody>
                  <a:tcPr/>
                </a:tc>
                <a:extLst>
                  <a:ext uri="{0D108BD9-81ED-4DB2-BD59-A6C34878D82A}">
                    <a16:rowId xmlns:a16="http://schemas.microsoft.com/office/drawing/2014/main" val="1678877720"/>
                  </a:ext>
                </a:extLst>
              </a:tr>
            </a:tbl>
          </a:graphicData>
        </a:graphic>
      </p:graphicFrame>
      <p:sp>
        <p:nvSpPr>
          <p:cNvPr id="3" name="テキスト ボックス 2">
            <a:extLst>
              <a:ext uri="{FF2B5EF4-FFF2-40B4-BE49-F238E27FC236}">
                <a16:creationId xmlns:a16="http://schemas.microsoft.com/office/drawing/2014/main" id="{5820C945-8B53-2C49-64EB-6C2CE57BCCAD}"/>
              </a:ext>
            </a:extLst>
          </p:cNvPr>
          <p:cNvSpPr txBox="1"/>
          <p:nvPr/>
        </p:nvSpPr>
        <p:spPr>
          <a:xfrm>
            <a:off x="4375213" y="2282177"/>
            <a:ext cx="5472498" cy="738664"/>
          </a:xfrm>
          <a:prstGeom prst="rect">
            <a:avLst/>
          </a:prstGeom>
          <a:noFill/>
          <a:ln>
            <a:solidFill>
              <a:schemeClr val="accent1">
                <a:shade val="15000"/>
              </a:schemeClr>
            </a:solidFill>
          </a:ln>
        </p:spPr>
        <p:txBody>
          <a:bodyPr wrap="square" rtlCol="0">
            <a:spAutoFit/>
          </a:bodyPr>
          <a:lstStyle/>
          <a:p>
            <a:pPr algn="ctr"/>
            <a:endParaRPr kumimoji="1" lang="en-US" altLang="ja-JP" sz="1400" dirty="0">
              <a:latin typeface="Meiryo UI" panose="020B0604030504040204" pitchFamily="50" charset="-128"/>
              <a:ea typeface="Meiryo UI" panose="020B0604030504040204" pitchFamily="50" charset="-128"/>
            </a:endParaRPr>
          </a:p>
          <a:p>
            <a:r>
              <a:rPr kumimoji="1" lang="ja-JP" altLang="en-US" sz="1400" b="1" dirty="0"/>
              <a:t>行政文書に該当することから</a:t>
            </a:r>
            <a:r>
              <a:rPr lang="ja-JP" altLang="en-US" sz="1400" b="1" dirty="0"/>
              <a:t>情報公開条例第６条第１項に基づき情報公開請求の手続きより対応</a:t>
            </a:r>
            <a:r>
              <a:rPr lang="ja-JP" altLang="en-US" sz="1400" dirty="0"/>
              <a:t>している。</a:t>
            </a:r>
            <a:endParaRPr lang="en-US" altLang="ja-JP" sz="1400" dirty="0"/>
          </a:p>
        </p:txBody>
      </p:sp>
      <p:sp>
        <p:nvSpPr>
          <p:cNvPr id="9" name="四角形: 角を丸くする 8">
            <a:extLst>
              <a:ext uri="{FF2B5EF4-FFF2-40B4-BE49-F238E27FC236}">
                <a16:creationId xmlns:a16="http://schemas.microsoft.com/office/drawing/2014/main" id="{63ADCEDE-40FB-DAF6-137D-79A7C2FF1B55}"/>
              </a:ext>
            </a:extLst>
          </p:cNvPr>
          <p:cNvSpPr/>
          <p:nvPr/>
        </p:nvSpPr>
        <p:spPr>
          <a:xfrm>
            <a:off x="2547364" y="3987800"/>
            <a:ext cx="1604131" cy="2241784"/>
          </a:xfrm>
          <a:prstGeom prst="roundRect">
            <a:avLst>
              <a:gd name="adj" fmla="val 4456"/>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8C62A7D1-1B3E-F581-7CF7-9DA037606044}"/>
              </a:ext>
            </a:extLst>
          </p:cNvPr>
          <p:cNvSpPr txBox="1"/>
          <p:nvPr/>
        </p:nvSpPr>
        <p:spPr>
          <a:xfrm>
            <a:off x="4401193" y="5452793"/>
            <a:ext cx="5455177" cy="738664"/>
          </a:xfrm>
          <a:prstGeom prst="rect">
            <a:avLst/>
          </a:prstGeom>
          <a:noFill/>
          <a:ln>
            <a:solidFill>
              <a:schemeClr val="bg1"/>
            </a:solidFill>
          </a:ln>
        </p:spPr>
        <p:txBody>
          <a:bodyPr wrap="square" rtlCol="0">
            <a:spAutoFit/>
          </a:bodyPr>
          <a:lstStyle/>
          <a:p>
            <a:pPr algn="ctr"/>
            <a:endParaRPr lang="en-US" altLang="ja-JP" sz="1400" dirty="0"/>
          </a:p>
          <a:p>
            <a:r>
              <a:rPr lang="ja-JP" altLang="en-US" sz="1400" dirty="0"/>
              <a:t>工事設計書等の請求の大半が業者であるため、電子申請による受付・電子メール（</a:t>
            </a:r>
            <a:r>
              <a:rPr lang="en-US" altLang="ja-JP" sz="1400" dirty="0"/>
              <a:t>PDF</a:t>
            </a:r>
            <a:r>
              <a:rPr lang="ja-JP" altLang="en-US" sz="1400" dirty="0"/>
              <a:t>ファイル）での提供</a:t>
            </a:r>
            <a:endParaRPr kumimoji="1" lang="en-US" altLang="ja-JP" sz="1400" dirty="0"/>
          </a:p>
        </p:txBody>
      </p:sp>
      <p:sp>
        <p:nvSpPr>
          <p:cNvPr id="19" name="テキスト ボックス 18">
            <a:extLst>
              <a:ext uri="{FF2B5EF4-FFF2-40B4-BE49-F238E27FC236}">
                <a16:creationId xmlns:a16="http://schemas.microsoft.com/office/drawing/2014/main" id="{7D076F63-9B2D-B5CF-8AFA-0F2832A6B98B}"/>
              </a:ext>
            </a:extLst>
          </p:cNvPr>
          <p:cNvSpPr txBox="1"/>
          <p:nvPr/>
        </p:nvSpPr>
        <p:spPr>
          <a:xfrm>
            <a:off x="5372872" y="1931356"/>
            <a:ext cx="3477180"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行政文書公開制度から情報提供制度へ</a:t>
            </a:r>
            <a:endParaRPr kumimoji="1"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2E57422-D15F-C6F8-B367-369A9DF7E88E}"/>
              </a:ext>
            </a:extLst>
          </p:cNvPr>
          <p:cNvSpPr txBox="1"/>
          <p:nvPr/>
        </p:nvSpPr>
        <p:spPr>
          <a:xfrm>
            <a:off x="4416631" y="4683765"/>
            <a:ext cx="5472497" cy="954107"/>
          </a:xfrm>
          <a:prstGeom prst="rect">
            <a:avLst/>
          </a:prstGeom>
          <a:noFill/>
          <a:ln>
            <a:solidFill>
              <a:schemeClr val="accent1">
                <a:shade val="15000"/>
              </a:schemeClr>
            </a:solidFill>
          </a:ln>
        </p:spPr>
        <p:txBody>
          <a:bodyPr wrap="square" rtlCol="0">
            <a:spAutoFit/>
          </a:bodyPr>
          <a:lstStyle/>
          <a:p>
            <a:pPr algn="ctr"/>
            <a:endParaRPr lang="en-US" altLang="ja-JP" sz="1400" dirty="0">
              <a:solidFill>
                <a:srgbClr val="333333"/>
              </a:solidFill>
              <a:latin typeface="Meiryo UI" panose="020B0604030504040204" pitchFamily="50" charset="-128"/>
              <a:ea typeface="Meiryo UI" panose="020B0604030504040204" pitchFamily="50" charset="-128"/>
            </a:endParaRPr>
          </a:p>
          <a:p>
            <a:r>
              <a:rPr lang="ja-JP" altLang="en-US" sz="1400" dirty="0">
                <a:solidFill>
                  <a:srgbClr val="333333"/>
                </a:solidFill>
                <a:latin typeface="Hiragino Kaku Gothic ProN"/>
              </a:rPr>
              <a:t>個人情報がなく公開部分が明確であることから、情報公開条例第２６条第１項（情報提供の推進）を活用し </a:t>
            </a:r>
            <a:r>
              <a:rPr lang="ja-JP" altLang="en-US" sz="1400" b="1" dirty="0">
                <a:solidFill>
                  <a:srgbClr val="333333"/>
                </a:solidFill>
                <a:latin typeface="Hiragino Kaku Gothic ProN"/>
              </a:rPr>
              <a:t>「上尾市工事設計書等の情報提供に関する要領」を定め、情報提供の導入</a:t>
            </a:r>
            <a:r>
              <a:rPr lang="ja-JP" altLang="en-US" sz="1400" dirty="0">
                <a:solidFill>
                  <a:srgbClr val="333333"/>
                </a:solidFill>
                <a:latin typeface="Hiragino Kaku Gothic ProN"/>
              </a:rPr>
              <a:t>を図る。</a:t>
            </a:r>
            <a:endParaRPr lang="en-US" altLang="ja-JP" sz="1400" dirty="0">
              <a:solidFill>
                <a:srgbClr val="333333"/>
              </a:solidFill>
              <a:latin typeface="Hiragino Kaku Gothic ProN"/>
            </a:endParaRPr>
          </a:p>
        </p:txBody>
      </p:sp>
      <p:sp>
        <p:nvSpPr>
          <p:cNvPr id="24" name="テキスト ボックス 23">
            <a:extLst>
              <a:ext uri="{FF2B5EF4-FFF2-40B4-BE49-F238E27FC236}">
                <a16:creationId xmlns:a16="http://schemas.microsoft.com/office/drawing/2014/main" id="{DC436F87-7FB7-EA4F-DDDC-34D23D89D61C}"/>
              </a:ext>
            </a:extLst>
          </p:cNvPr>
          <p:cNvSpPr txBox="1"/>
          <p:nvPr/>
        </p:nvSpPr>
        <p:spPr>
          <a:xfrm>
            <a:off x="4372968" y="3072077"/>
            <a:ext cx="5472497" cy="738664"/>
          </a:xfrm>
          <a:prstGeom prst="rect">
            <a:avLst/>
          </a:prstGeom>
          <a:noFill/>
          <a:ln>
            <a:solidFill>
              <a:schemeClr val="bg1"/>
            </a:solidFill>
          </a:ln>
        </p:spPr>
        <p:txBody>
          <a:bodyPr wrap="square" rtlCol="0">
            <a:spAutoFit/>
          </a:bodyPr>
          <a:lstStyle/>
          <a:p>
            <a:r>
              <a:rPr lang="ja-JP" altLang="en-US" sz="1400" dirty="0"/>
              <a:t>・文書量が多くチェックに時間を要すため、</a:t>
            </a:r>
            <a:r>
              <a:rPr kumimoji="1" lang="ja-JP" altLang="en-US" sz="1400" dirty="0"/>
              <a:t>事務</a:t>
            </a:r>
            <a:r>
              <a:rPr lang="ja-JP" altLang="en-US" sz="1400" dirty="0"/>
              <a:t>負担の増</a:t>
            </a:r>
            <a:endParaRPr kumimoji="1" lang="en-US" altLang="ja-JP" sz="1400" dirty="0"/>
          </a:p>
          <a:p>
            <a:r>
              <a:rPr lang="ja-JP" altLang="en-US" sz="1400" dirty="0"/>
              <a:t>・紙文書での公開のため、紙の消費量が増加</a:t>
            </a:r>
            <a:endParaRPr lang="en-US" altLang="ja-JP" sz="1400" dirty="0"/>
          </a:p>
          <a:p>
            <a:r>
              <a:rPr lang="ja-JP" altLang="en-US" sz="1400" dirty="0"/>
              <a:t>・情報提供で公開している自治体とのサービス格差</a:t>
            </a:r>
            <a:endParaRPr lang="en-US" altLang="ja-JP" sz="1400" dirty="0"/>
          </a:p>
        </p:txBody>
      </p:sp>
      <p:sp>
        <p:nvSpPr>
          <p:cNvPr id="28" name="矢印: 下 27">
            <a:extLst>
              <a:ext uri="{FF2B5EF4-FFF2-40B4-BE49-F238E27FC236}">
                <a16:creationId xmlns:a16="http://schemas.microsoft.com/office/drawing/2014/main" id="{10617006-CEAE-D37A-F96E-52EF108975C9}"/>
              </a:ext>
            </a:extLst>
          </p:cNvPr>
          <p:cNvSpPr/>
          <p:nvPr/>
        </p:nvSpPr>
        <p:spPr>
          <a:xfrm>
            <a:off x="4447766" y="3797425"/>
            <a:ext cx="705902" cy="82519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0782C9BF-2067-AFA0-1D32-756E1E386B1F}"/>
              </a:ext>
            </a:extLst>
          </p:cNvPr>
          <p:cNvSpPr txBox="1"/>
          <p:nvPr/>
        </p:nvSpPr>
        <p:spPr>
          <a:xfrm>
            <a:off x="10116982" y="3258889"/>
            <a:ext cx="1549921" cy="2031325"/>
          </a:xfrm>
          <a:prstGeom prst="rect">
            <a:avLst/>
          </a:prstGeom>
          <a:noFill/>
          <a:ln>
            <a:noFill/>
          </a:ln>
        </p:spPr>
        <p:txBody>
          <a:bodyPr wrap="square" rtlCol="0">
            <a:spAutoFit/>
          </a:bodyPr>
          <a:lstStyle/>
          <a:p>
            <a:r>
              <a:rPr kumimoji="1" lang="ja-JP" altLang="en-US" sz="1400" dirty="0"/>
              <a:t>・埼玉県</a:t>
            </a:r>
            <a:endParaRPr kumimoji="1" lang="en-US" altLang="ja-JP" sz="1400" dirty="0"/>
          </a:p>
          <a:p>
            <a:r>
              <a:rPr kumimoji="1" lang="ja-JP" altLang="en-US" sz="1400" dirty="0"/>
              <a:t>・さいたま市</a:t>
            </a:r>
            <a:endParaRPr kumimoji="1" lang="en-US" altLang="ja-JP" sz="1400" dirty="0"/>
          </a:p>
          <a:p>
            <a:r>
              <a:rPr lang="ja-JP" altLang="en-US" sz="1400" dirty="0"/>
              <a:t>・熊谷市</a:t>
            </a:r>
            <a:endParaRPr lang="en-US" altLang="ja-JP" sz="1400" dirty="0"/>
          </a:p>
          <a:p>
            <a:r>
              <a:rPr kumimoji="1" lang="ja-JP" altLang="en-US" sz="1400" dirty="0"/>
              <a:t>・所沢市</a:t>
            </a:r>
            <a:endParaRPr kumimoji="1" lang="en-US" altLang="ja-JP" sz="1400" dirty="0"/>
          </a:p>
          <a:p>
            <a:r>
              <a:rPr kumimoji="1" lang="ja-JP" altLang="en-US" sz="1400" dirty="0"/>
              <a:t>・深谷市</a:t>
            </a:r>
            <a:endParaRPr kumimoji="1" lang="en-US" altLang="ja-JP" sz="1400" dirty="0"/>
          </a:p>
          <a:p>
            <a:r>
              <a:rPr lang="ja-JP" altLang="en-US" sz="1400" dirty="0"/>
              <a:t>・春日部市</a:t>
            </a:r>
            <a:endParaRPr lang="en-US" altLang="ja-JP" sz="1400" dirty="0"/>
          </a:p>
          <a:p>
            <a:r>
              <a:rPr lang="ja-JP" altLang="en-US" sz="1400" dirty="0"/>
              <a:t>・狭山市</a:t>
            </a:r>
            <a:endParaRPr lang="en-US" altLang="ja-JP" sz="1400" dirty="0"/>
          </a:p>
          <a:p>
            <a:r>
              <a:rPr lang="ja-JP" altLang="en-US" sz="1400" dirty="0"/>
              <a:t>・入間市</a:t>
            </a:r>
            <a:endParaRPr lang="en-US" altLang="ja-JP" sz="1400" dirty="0"/>
          </a:p>
          <a:p>
            <a:r>
              <a:rPr lang="ja-JP" altLang="en-US" sz="1400" dirty="0"/>
              <a:t>・戸田市</a:t>
            </a:r>
            <a:endParaRPr lang="en-US" altLang="ja-JP" sz="1400" dirty="0"/>
          </a:p>
        </p:txBody>
      </p:sp>
      <p:sp>
        <p:nvSpPr>
          <p:cNvPr id="2" name="テキスト ボックス 1">
            <a:extLst>
              <a:ext uri="{FF2B5EF4-FFF2-40B4-BE49-F238E27FC236}">
                <a16:creationId xmlns:a16="http://schemas.microsoft.com/office/drawing/2014/main" id="{725E9726-6463-4EF4-ACA0-6CA6F695600B}"/>
              </a:ext>
            </a:extLst>
          </p:cNvPr>
          <p:cNvSpPr txBox="1"/>
          <p:nvPr/>
        </p:nvSpPr>
        <p:spPr>
          <a:xfrm>
            <a:off x="10563944" y="1965644"/>
            <a:ext cx="873976" cy="307777"/>
          </a:xfrm>
          <a:prstGeom prst="rect">
            <a:avLst/>
          </a:prstGeom>
          <a:noFill/>
        </p:spPr>
        <p:txBody>
          <a:bodyPr wrap="square" rtlCol="0">
            <a:spAutoFit/>
          </a:bodyPr>
          <a:lstStyle/>
          <a:p>
            <a:pPr algn="ctr"/>
            <a:r>
              <a:rPr kumimoji="1" lang="ja-JP" altLang="en-US" sz="1400" dirty="0">
                <a:latin typeface="Meiryo UI" panose="020B0604030504040204" pitchFamily="50" charset="-128"/>
                <a:ea typeface="Meiryo UI" panose="020B0604030504040204" pitchFamily="50" charset="-128"/>
              </a:rPr>
              <a:t>参考</a:t>
            </a:r>
            <a:endParaRPr kumimoji="1" lang="en-US" altLang="ja-JP" sz="140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275D86B-9CCC-36A8-2057-1B39B47A68BF}"/>
              </a:ext>
            </a:extLst>
          </p:cNvPr>
          <p:cNvSpPr txBox="1"/>
          <p:nvPr/>
        </p:nvSpPr>
        <p:spPr>
          <a:xfrm>
            <a:off x="4392533" y="2244780"/>
            <a:ext cx="3477180" cy="307777"/>
          </a:xfrm>
          <a:prstGeom prst="rect">
            <a:avLst/>
          </a:prstGeom>
          <a:noFill/>
        </p:spPr>
        <p:txBody>
          <a:bodyPr wrap="square" rtlCol="0">
            <a:spAutoFit/>
          </a:bodyPr>
          <a:lstStyle/>
          <a:p>
            <a:r>
              <a:rPr lang="ja-JP" altLang="en-US" sz="1400" dirty="0">
                <a:solidFill>
                  <a:srgbClr val="FF0000"/>
                </a:solidFill>
                <a:latin typeface="HGｺﾞｼｯｸE" panose="020B0909000000000000" pitchFamily="49" charset="-128"/>
                <a:ea typeface="HGｺﾞｼｯｸE" panose="020B0909000000000000" pitchFamily="49" charset="-128"/>
              </a:rPr>
              <a:t>従前：</a:t>
            </a:r>
            <a:r>
              <a:rPr kumimoji="1" lang="ja-JP" altLang="en-US" sz="1400" dirty="0">
                <a:solidFill>
                  <a:srgbClr val="FF0000"/>
                </a:solidFill>
                <a:latin typeface="HGｺﾞｼｯｸE" panose="020B0909000000000000" pitchFamily="49" charset="-128"/>
                <a:ea typeface="HGｺﾞｼｯｸE" panose="020B0909000000000000" pitchFamily="49" charset="-128"/>
              </a:rPr>
              <a:t>情報公開で対応</a:t>
            </a:r>
            <a:endParaRPr kumimoji="1" lang="en-US" altLang="ja-JP" sz="1400" dirty="0">
              <a:solidFill>
                <a:srgbClr val="FF0000"/>
              </a:solidFill>
              <a:latin typeface="HGｺﾞｼｯｸE" panose="020B0909000000000000" pitchFamily="49" charset="-128"/>
              <a:ea typeface="HGｺﾞｼｯｸE" panose="020B0909000000000000" pitchFamily="49" charset="-128"/>
            </a:endParaRPr>
          </a:p>
        </p:txBody>
      </p:sp>
      <p:sp>
        <p:nvSpPr>
          <p:cNvPr id="26" name="テキスト ボックス 25">
            <a:extLst>
              <a:ext uri="{FF2B5EF4-FFF2-40B4-BE49-F238E27FC236}">
                <a16:creationId xmlns:a16="http://schemas.microsoft.com/office/drawing/2014/main" id="{7610FBFE-8764-470A-82A6-4F93ED83C319}"/>
              </a:ext>
            </a:extLst>
          </p:cNvPr>
          <p:cNvSpPr txBox="1"/>
          <p:nvPr/>
        </p:nvSpPr>
        <p:spPr>
          <a:xfrm>
            <a:off x="4392533" y="4659771"/>
            <a:ext cx="3477180" cy="307777"/>
          </a:xfrm>
          <a:prstGeom prst="rect">
            <a:avLst/>
          </a:prstGeom>
          <a:noFill/>
        </p:spPr>
        <p:txBody>
          <a:bodyPr wrap="square" rtlCol="0">
            <a:spAutoFit/>
          </a:bodyPr>
          <a:lstStyle/>
          <a:p>
            <a:r>
              <a:rPr lang="ja-JP" altLang="en-US" sz="1400" dirty="0">
                <a:solidFill>
                  <a:srgbClr val="FF0000"/>
                </a:solidFill>
                <a:latin typeface="HGｺﾞｼｯｸE" panose="020B0909000000000000" pitchFamily="49" charset="-128"/>
                <a:ea typeface="HGｺﾞｼｯｸE" panose="020B0909000000000000" pitchFamily="49" charset="-128"/>
              </a:rPr>
              <a:t>今後：要領により情報提供で対応</a:t>
            </a:r>
            <a:endParaRPr kumimoji="1" lang="en-US" altLang="ja-JP" sz="1400" dirty="0">
              <a:solidFill>
                <a:srgbClr val="FF0000"/>
              </a:solidFill>
              <a:latin typeface="HGｺﾞｼｯｸE" panose="020B0909000000000000" pitchFamily="49" charset="-128"/>
              <a:ea typeface="HGｺﾞｼｯｸE" panose="020B0909000000000000" pitchFamily="49" charset="-128"/>
            </a:endParaRPr>
          </a:p>
        </p:txBody>
      </p:sp>
    </p:spTree>
    <p:extLst>
      <p:ext uri="{BB962C8B-B14F-4D97-AF65-F5344CB8AC3E}">
        <p14:creationId xmlns:p14="http://schemas.microsoft.com/office/powerpoint/2010/main" val="99567697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1107</TotalTime>
  <Words>901</Words>
  <Application>Microsoft Office PowerPoint</Application>
  <PresentationFormat>ワイド画面</PresentationFormat>
  <Paragraphs>60</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HGｺﾞｼｯｸE</vt:lpstr>
      <vt:lpstr>Hiragino Kaku Gothic ProN</vt:lpstr>
      <vt:lpstr>Meiryo UI</vt:lpstr>
      <vt:lpstr>ＭＳ 明朝</vt:lpstr>
      <vt:lpstr>游ゴシック</vt:lpstr>
      <vt:lpstr>游ゴシック Light</vt:lpstr>
      <vt:lpstr>Arial</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28177梅津将人</dc:creator>
  <cp:lastModifiedBy>28177梅津将人</cp:lastModifiedBy>
  <cp:revision>37</cp:revision>
  <dcterms:created xsi:type="dcterms:W3CDTF">2023-12-22T02:13:05Z</dcterms:created>
  <dcterms:modified xsi:type="dcterms:W3CDTF">2024-01-30T04:06:22Z</dcterms:modified>
</cp:coreProperties>
</file>